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2005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4010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6016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28021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10026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92031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74037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56042" algn="l" defTabSz="136401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0" y="1236"/>
      </p:cViewPr>
      <p:guideLst>
        <p:guide orient="horz" pos="3836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x-pc\Desktop\payanameh\inviv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x-pc\Desktop\payanameh\inviv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nvitro%20dissolution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nvitro%20dissolution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x-pc\Desktop\payanameh\predected.x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New%20folder\invitro%20pharmacopia%20tes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32876648845869"/>
          <c:y val="3.1003964493268393E-2"/>
          <c:w val="0.84353483904399595"/>
          <c:h val="0.8190772823321687"/>
        </c:manualLayout>
      </c:layout>
      <c:scatterChart>
        <c:scatterStyle val="lineMarker"/>
        <c:ser>
          <c:idx val="0"/>
          <c:order val="0"/>
          <c:tx>
            <c:v>Test</c:v>
          </c:tx>
          <c:marker>
            <c:symbol val="square"/>
            <c:size val="7"/>
            <c:spPr>
              <a:noFill/>
            </c:spPr>
          </c:marker>
          <c:errBars>
            <c:errDir val="y"/>
            <c:errBarType val="plus"/>
            <c:errValType val="cust"/>
            <c:plus>
              <c:numRef>
                <c:f>isotretinoin!$B$17:$P$17</c:f>
                <c:numCache>
                  <c:formatCode>General</c:formatCode>
                  <c:ptCount val="15"/>
                  <c:pt idx="0">
                    <c:v>0</c:v>
                  </c:pt>
                  <c:pt idx="1">
                    <c:v>2.981318813660637</c:v>
                  </c:pt>
                  <c:pt idx="2">
                    <c:v>57.984279842370917</c:v>
                  </c:pt>
                  <c:pt idx="3">
                    <c:v>61.284044673680185</c:v>
                  </c:pt>
                  <c:pt idx="4">
                    <c:v>39.075620005162804</c:v>
                  </c:pt>
                  <c:pt idx="5">
                    <c:v>35.217565402491779</c:v>
                  </c:pt>
                  <c:pt idx="6">
                    <c:v>32.33250222592433</c:v>
                  </c:pt>
                  <c:pt idx="7">
                    <c:v>30.342412846724983</c:v>
                  </c:pt>
                  <c:pt idx="8">
                    <c:v>40.814697967790977</c:v>
                  </c:pt>
                  <c:pt idx="9">
                    <c:v>34.945673713644318</c:v>
                  </c:pt>
                  <c:pt idx="10">
                    <c:v>35.057415305884909</c:v>
                  </c:pt>
                  <c:pt idx="11">
                    <c:v>36.718142279733414</c:v>
                  </c:pt>
                  <c:pt idx="12">
                    <c:v>14.096710580106732</c:v>
                  </c:pt>
                  <c:pt idx="13">
                    <c:v>5.0749300823665635</c:v>
                  </c:pt>
                  <c:pt idx="14">
                    <c:v>3.7113087824631203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xVal>
            <c:numRef>
              <c:f>isotretinoin!$B$2:$P$2</c:f>
              <c:numCache>
                <c:formatCode>General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isotretinoin!$B$15:$P$15</c:f>
              <c:numCache>
                <c:formatCode>0.00</c:formatCode>
                <c:ptCount val="15"/>
                <c:pt idx="0" formatCode="General">
                  <c:v>0</c:v>
                </c:pt>
                <c:pt idx="1">
                  <c:v>5.1483333333333334</c:v>
                </c:pt>
                <c:pt idx="2">
                  <c:v>192.07833333333392</c:v>
                </c:pt>
                <c:pt idx="3">
                  <c:v>405.38166666666672</c:v>
                </c:pt>
                <c:pt idx="4">
                  <c:v>348.59</c:v>
                </c:pt>
                <c:pt idx="5">
                  <c:v>306.71499999999969</c:v>
                </c:pt>
                <c:pt idx="6">
                  <c:v>275.51249999999999</c:v>
                </c:pt>
                <c:pt idx="7">
                  <c:v>260.79083333333426</c:v>
                </c:pt>
                <c:pt idx="8">
                  <c:v>281.30666666666701</c:v>
                </c:pt>
                <c:pt idx="9">
                  <c:v>239.9291666666667</c:v>
                </c:pt>
                <c:pt idx="10">
                  <c:v>213.01833333333383</c:v>
                </c:pt>
                <c:pt idx="11">
                  <c:v>207.40166666666659</c:v>
                </c:pt>
                <c:pt idx="12">
                  <c:v>98.090833333333308</c:v>
                </c:pt>
                <c:pt idx="13">
                  <c:v>38.632500000000114</c:v>
                </c:pt>
                <c:pt idx="14">
                  <c:v>16.504999999999999</c:v>
                </c:pt>
              </c:numCache>
            </c:numRef>
          </c:yVal>
        </c:ser>
        <c:ser>
          <c:idx val="1"/>
          <c:order val="1"/>
          <c:tx>
            <c:v>Reference</c:v>
          </c:tx>
          <c:errBars>
            <c:errDir val="y"/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isotretinoin!$X$17:$AL$17</c:f>
                <c:numCache>
                  <c:formatCode>General</c:formatCode>
                  <c:ptCount val="15"/>
                  <c:pt idx="0">
                    <c:v>0</c:v>
                  </c:pt>
                  <c:pt idx="1">
                    <c:v>4.7631876144027752</c:v>
                  </c:pt>
                  <c:pt idx="2">
                    <c:v>50.399037861462148</c:v>
                  </c:pt>
                  <c:pt idx="3">
                    <c:v>59.183199403238845</c:v>
                  </c:pt>
                  <c:pt idx="4">
                    <c:v>41.220461003038594</c:v>
                  </c:pt>
                  <c:pt idx="5">
                    <c:v>40.908344148346977</c:v>
                  </c:pt>
                  <c:pt idx="6">
                    <c:v>42.026364460720984</c:v>
                  </c:pt>
                  <c:pt idx="7">
                    <c:v>41.125581770316245</c:v>
                  </c:pt>
                  <c:pt idx="8">
                    <c:v>28.373371882939413</c:v>
                  </c:pt>
                  <c:pt idx="9">
                    <c:v>24.309802304177229</c:v>
                  </c:pt>
                  <c:pt idx="10">
                    <c:v>29.652442524421751</c:v>
                  </c:pt>
                  <c:pt idx="11">
                    <c:v>32.114945405079055</c:v>
                  </c:pt>
                  <c:pt idx="12">
                    <c:v>11.262259235198286</c:v>
                  </c:pt>
                  <c:pt idx="13">
                    <c:v>5.6871377118490205</c:v>
                  </c:pt>
                  <c:pt idx="14">
                    <c:v>4.0634084065951175</c:v>
                  </c:pt>
                </c:numCache>
              </c:numRef>
            </c:minus>
          </c:errBars>
          <c:xVal>
            <c:numRef>
              <c:f>isotretinoin!$B$2:$P$2</c:f>
              <c:numCache>
                <c:formatCode>General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isotretinoin!$X$15:$AL$15</c:f>
              <c:numCache>
                <c:formatCode>0.00</c:formatCode>
                <c:ptCount val="15"/>
                <c:pt idx="0" formatCode="General">
                  <c:v>0</c:v>
                </c:pt>
                <c:pt idx="1">
                  <c:v>11.217500000000001</c:v>
                </c:pt>
                <c:pt idx="2">
                  <c:v>205.1408333333334</c:v>
                </c:pt>
                <c:pt idx="3">
                  <c:v>359.01916666666671</c:v>
                </c:pt>
                <c:pt idx="4">
                  <c:v>337.565</c:v>
                </c:pt>
                <c:pt idx="5">
                  <c:v>321.64166666666767</c:v>
                </c:pt>
                <c:pt idx="6">
                  <c:v>294.37083333333482</c:v>
                </c:pt>
                <c:pt idx="7">
                  <c:v>280.2475</c:v>
                </c:pt>
                <c:pt idx="8">
                  <c:v>251.05750000000003</c:v>
                </c:pt>
                <c:pt idx="9">
                  <c:v>220.35750000000004</c:v>
                </c:pt>
                <c:pt idx="10">
                  <c:v>215.61916666666616</c:v>
                </c:pt>
                <c:pt idx="11">
                  <c:v>220.68750000000009</c:v>
                </c:pt>
                <c:pt idx="12">
                  <c:v>93.738333333333259</c:v>
                </c:pt>
                <c:pt idx="13">
                  <c:v>39.036666666666392</c:v>
                </c:pt>
                <c:pt idx="14">
                  <c:v>16.610000000000031</c:v>
                </c:pt>
              </c:numCache>
            </c:numRef>
          </c:yVal>
        </c:ser>
        <c:axId val="211591936"/>
        <c:axId val="213788160"/>
      </c:scatterChart>
      <c:valAx>
        <c:axId val="211591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Time(hour)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13788160"/>
        <c:crosses val="autoZero"/>
        <c:crossBetween val="midCat"/>
      </c:valAx>
      <c:valAx>
        <c:axId val="213788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Plasma Concentration (ng/ml)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115919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7324425483528485"/>
          <c:y val="0.1201399554793651"/>
          <c:w val="0.30589946742414614"/>
          <c:h val="0.22018593319510024"/>
        </c:manualLayout>
      </c:layout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17948879985508"/>
          <c:y val="3.3588019013884043E-2"/>
          <c:w val="0.83268411673260001"/>
          <c:h val="0.80399810861639665"/>
        </c:manualLayout>
      </c:layout>
      <c:scatterChart>
        <c:scatterStyle val="lineMarker"/>
        <c:ser>
          <c:idx val="0"/>
          <c:order val="0"/>
          <c:tx>
            <c:v>Test</c:v>
          </c:tx>
          <c:marker>
            <c:symbol val="square"/>
            <c:size val="7"/>
            <c:spPr>
              <a:noFill/>
            </c:spPr>
          </c:marker>
          <c:errBars>
            <c:errDir val="y"/>
            <c:errBarType val="plus"/>
            <c:errValType val="cust"/>
            <c:plus>
              <c:numRef>
                <c:f>'4oxo-isotretinoin'!$B$17:$P$17</c:f>
                <c:numCache>
                  <c:formatCode>General</c:formatCode>
                  <c:ptCount val="15"/>
                  <c:pt idx="0">
                    <c:v>0</c:v>
                  </c:pt>
                  <c:pt idx="1">
                    <c:v>0</c:v>
                  </c:pt>
                  <c:pt idx="2">
                    <c:v>106.29562300347561</c:v>
                  </c:pt>
                  <c:pt idx="3">
                    <c:v>205.32233835182902</c:v>
                  </c:pt>
                  <c:pt idx="4">
                    <c:v>214.09196757657222</c:v>
                  </c:pt>
                  <c:pt idx="5">
                    <c:v>265.72703180010217</c:v>
                  </c:pt>
                  <c:pt idx="6">
                    <c:v>343.39554728321593</c:v>
                  </c:pt>
                  <c:pt idx="7">
                    <c:v>469.1078593587207</c:v>
                  </c:pt>
                  <c:pt idx="8">
                    <c:v>574.01219279275313</c:v>
                  </c:pt>
                  <c:pt idx="9">
                    <c:v>596.6834918061187</c:v>
                  </c:pt>
                  <c:pt idx="10">
                    <c:v>604.71571499308345</c:v>
                  </c:pt>
                  <c:pt idx="11">
                    <c:v>646.88321653396849</c:v>
                  </c:pt>
                  <c:pt idx="12">
                    <c:v>874.29330300061326</c:v>
                  </c:pt>
                  <c:pt idx="13">
                    <c:v>405.17111673758643</c:v>
                  </c:pt>
                  <c:pt idx="14">
                    <c:v>323.94319632374538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xVal>
            <c:numRef>
              <c:f>'4oxo-isotretinoin'!$B$2:$P$2</c:f>
              <c:numCache>
                <c:formatCode>General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'4oxo-isotretinoin'!$B$15:$P$15</c:f>
              <c:numCache>
                <c:formatCode>0.00</c:formatCode>
                <c:ptCount val="15"/>
                <c:pt idx="0" formatCode="General">
                  <c:v>0</c:v>
                </c:pt>
                <c:pt idx="1">
                  <c:v>0</c:v>
                </c:pt>
                <c:pt idx="2">
                  <c:v>195.75</c:v>
                </c:pt>
                <c:pt idx="3">
                  <c:v>886.3333333333336</c:v>
                </c:pt>
                <c:pt idx="4">
                  <c:v>1116.083333333328</c:v>
                </c:pt>
                <c:pt idx="5">
                  <c:v>1483.083333333328</c:v>
                </c:pt>
                <c:pt idx="6">
                  <c:v>1935.25</c:v>
                </c:pt>
                <c:pt idx="7">
                  <c:v>2825.75</c:v>
                </c:pt>
                <c:pt idx="8">
                  <c:v>4517.8333333333285</c:v>
                </c:pt>
                <c:pt idx="9">
                  <c:v>5130.5</c:v>
                </c:pt>
                <c:pt idx="10">
                  <c:v>5704.6666666667015</c:v>
                </c:pt>
                <c:pt idx="11">
                  <c:v>6374.75</c:v>
                </c:pt>
                <c:pt idx="12">
                  <c:v>5800.5833333333285</c:v>
                </c:pt>
                <c:pt idx="13">
                  <c:v>3760.1666666666551</c:v>
                </c:pt>
                <c:pt idx="14">
                  <c:v>2238.8333333333508</c:v>
                </c:pt>
              </c:numCache>
            </c:numRef>
          </c:yVal>
        </c:ser>
        <c:ser>
          <c:idx val="1"/>
          <c:order val="1"/>
          <c:tx>
            <c:v>Reference</c:v>
          </c:tx>
          <c:errBars>
            <c:errDir val="y"/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'4oxo-isotretinoin'!$X$17:$AL$17</c:f>
                <c:numCache>
                  <c:formatCode>General</c:formatCode>
                  <c:ptCount val="15"/>
                  <c:pt idx="0">
                    <c:v>0</c:v>
                  </c:pt>
                  <c:pt idx="1">
                    <c:v>0</c:v>
                  </c:pt>
                  <c:pt idx="2">
                    <c:v>60.377202366924607</c:v>
                  </c:pt>
                  <c:pt idx="3">
                    <c:v>159.73453356153473</c:v>
                  </c:pt>
                  <c:pt idx="4">
                    <c:v>171.2968139950317</c:v>
                  </c:pt>
                  <c:pt idx="5">
                    <c:v>188.79062878000994</c:v>
                  </c:pt>
                  <c:pt idx="6">
                    <c:v>240.60134443607006</c:v>
                  </c:pt>
                  <c:pt idx="7">
                    <c:v>395.83632455010058</c:v>
                  </c:pt>
                  <c:pt idx="8">
                    <c:v>549.81347330644155</c:v>
                  </c:pt>
                  <c:pt idx="9">
                    <c:v>622.47284787240619</c:v>
                  </c:pt>
                  <c:pt idx="10">
                    <c:v>733.44812935857715</c:v>
                  </c:pt>
                  <c:pt idx="11">
                    <c:v>885.70220672068956</c:v>
                  </c:pt>
                  <c:pt idx="12">
                    <c:v>817.45264435169292</c:v>
                  </c:pt>
                  <c:pt idx="13">
                    <c:v>564.74587786513052</c:v>
                  </c:pt>
                  <c:pt idx="14">
                    <c:v>312.17250314076722</c:v>
                  </c:pt>
                </c:numCache>
              </c:numRef>
            </c:minus>
          </c:errBars>
          <c:xVal>
            <c:numRef>
              <c:f>'4oxo-isotretinoin'!$X$2:$AL$2</c:f>
              <c:numCache>
                <c:formatCode>General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'4oxo-isotretinoin'!$X$15:$AL$15</c:f>
              <c:numCache>
                <c:formatCode>0.00</c:formatCode>
                <c:ptCount val="15"/>
                <c:pt idx="0" formatCode="General">
                  <c:v>0</c:v>
                </c:pt>
                <c:pt idx="1">
                  <c:v>0</c:v>
                </c:pt>
                <c:pt idx="2">
                  <c:v>88.166666666666671</c:v>
                </c:pt>
                <c:pt idx="3">
                  <c:v>732</c:v>
                </c:pt>
                <c:pt idx="4">
                  <c:v>999.5</c:v>
                </c:pt>
                <c:pt idx="5">
                  <c:v>1444.5</c:v>
                </c:pt>
                <c:pt idx="6">
                  <c:v>1759.916666666672</c:v>
                </c:pt>
                <c:pt idx="7">
                  <c:v>2723.25</c:v>
                </c:pt>
                <c:pt idx="8">
                  <c:v>3771.5833333333449</c:v>
                </c:pt>
                <c:pt idx="9">
                  <c:v>4476.9166666666861</c:v>
                </c:pt>
                <c:pt idx="10">
                  <c:v>4930.0833333333285</c:v>
                </c:pt>
                <c:pt idx="11">
                  <c:v>5724.6666666667015</c:v>
                </c:pt>
                <c:pt idx="12">
                  <c:v>5870.5</c:v>
                </c:pt>
                <c:pt idx="13">
                  <c:v>4170.1666666667015</c:v>
                </c:pt>
                <c:pt idx="14">
                  <c:v>2329.6666666666551</c:v>
                </c:pt>
              </c:numCache>
            </c:numRef>
          </c:yVal>
        </c:ser>
        <c:axId val="263851008"/>
        <c:axId val="263853952"/>
      </c:scatterChart>
      <c:valAx>
        <c:axId val="263851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 (hour)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3853952"/>
        <c:crosses val="autoZero"/>
        <c:crossBetween val="midCat"/>
      </c:valAx>
      <c:valAx>
        <c:axId val="2638539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Plasma Concentration(ng/ml)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38510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7780378576273272"/>
          <c:y val="0.11317215283046508"/>
          <c:w val="0.33646830417173912"/>
          <c:h val="0.11965534084914324"/>
        </c:manualLayout>
      </c:layout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026509984124501"/>
          <c:y val="4.1817399943651731E-2"/>
          <c:w val="0.82647248881123125"/>
          <c:h val="0.75597579963522032"/>
        </c:manualLayout>
      </c:layout>
      <c:lineChart>
        <c:grouping val="standard"/>
        <c:ser>
          <c:idx val="0"/>
          <c:order val="0"/>
          <c:tx>
            <c:v>Reference</c:v>
          </c:tx>
          <c:marker>
            <c:symbol val="triangle"/>
            <c:size val="7"/>
          </c:marker>
          <c:errBars>
            <c:errDir val="y"/>
            <c:errBarType val="plus"/>
            <c:errValType val="cust"/>
            <c:plus>
              <c:numRef>
                <c:f>disolution!$L$45:$L$53</c:f>
                <c:numCache>
                  <c:formatCode>General</c:formatCode>
                  <c:ptCount val="9"/>
                  <c:pt idx="0">
                    <c:v>0.52846103188450988</c:v>
                  </c:pt>
                  <c:pt idx="1">
                    <c:v>0.27881040892193332</c:v>
                  </c:pt>
                  <c:pt idx="2">
                    <c:v>1.588104785374987</c:v>
                  </c:pt>
                  <c:pt idx="3">
                    <c:v>1.9722173534568737</c:v>
                  </c:pt>
                  <c:pt idx="4">
                    <c:v>2.3730753410415319</c:v>
                  </c:pt>
                  <c:pt idx="5">
                    <c:v>2.0725810016948083</c:v>
                  </c:pt>
                  <c:pt idx="6">
                    <c:v>1.1694291256615281</c:v>
                  </c:pt>
                  <c:pt idx="7">
                    <c:v>0.68504784347920866</c:v>
                  </c:pt>
                  <c:pt idx="8">
                    <c:v>1.0555591720816626</c:v>
                  </c:pt>
                </c:numCache>
              </c:numRef>
            </c:plus>
            <c:minus>
              <c:numRef>
                <c:f>disolution!$K$59</c:f>
                <c:numCache>
                  <c:formatCode>General</c:formatCode>
                  <c:ptCount val="1"/>
                </c:numCache>
              </c:numRef>
            </c:minus>
          </c:errBars>
          <c:cat>
            <c:numRef>
              <c:f>disolution!$A$45:$A$53</c:f>
              <c:numCache>
                <c:formatCode>General</c:formatCode>
                <c:ptCount val="9"/>
                <c:pt idx="0">
                  <c:v>15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240</c:v>
                </c:pt>
                <c:pt idx="7">
                  <c:v>360</c:v>
                </c:pt>
                <c:pt idx="8">
                  <c:v>480</c:v>
                </c:pt>
              </c:numCache>
            </c:numRef>
          </c:cat>
          <c:val>
            <c:numRef>
              <c:f>disolution!$K$45:$K$53</c:f>
              <c:numCache>
                <c:formatCode>0.00</c:formatCode>
                <c:ptCount val="9"/>
                <c:pt idx="0">
                  <c:v>0.58859975216853078</c:v>
                </c:pt>
                <c:pt idx="1">
                  <c:v>1.6728624535315983</c:v>
                </c:pt>
                <c:pt idx="2">
                  <c:v>9.9442379182156166</c:v>
                </c:pt>
                <c:pt idx="3">
                  <c:v>14.560099132589874</c:v>
                </c:pt>
                <c:pt idx="4">
                  <c:v>21.933085501858738</c:v>
                </c:pt>
                <c:pt idx="5">
                  <c:v>33.426270136307309</c:v>
                </c:pt>
                <c:pt idx="6">
                  <c:v>41.759603469639927</c:v>
                </c:pt>
                <c:pt idx="7">
                  <c:v>46.499380421313099</c:v>
                </c:pt>
                <c:pt idx="8">
                  <c:v>46.840148698884761</c:v>
                </c:pt>
              </c:numCache>
            </c:numRef>
          </c:val>
        </c:ser>
        <c:ser>
          <c:idx val="1"/>
          <c:order val="1"/>
          <c:tx>
            <c:v>Test</c:v>
          </c:tx>
          <c:marker>
            <c:spPr>
              <a:noFill/>
            </c:spPr>
          </c:marker>
          <c:errBars>
            <c:errDir val="y"/>
            <c:errBarType val="minus"/>
            <c:errValType val="cust"/>
            <c:plus>
              <c:numRef>
                <c:f>disolution!$U$56</c:f>
                <c:numCache>
                  <c:formatCode>General</c:formatCode>
                  <c:ptCount val="1"/>
                </c:numCache>
              </c:numRef>
            </c:plus>
            <c:minus>
              <c:numRef>
                <c:f>disolution!$Z$45:$Z$53</c:f>
                <c:numCache>
                  <c:formatCode>General</c:formatCode>
                  <c:ptCount val="9"/>
                  <c:pt idx="0">
                    <c:v>0.10731417642929859</c:v>
                  </c:pt>
                  <c:pt idx="1">
                    <c:v>0.93554330052921408</c:v>
                  </c:pt>
                  <c:pt idx="2">
                    <c:v>1.0237119976368119</c:v>
                  </c:pt>
                  <c:pt idx="3">
                    <c:v>0.93091568781390011</c:v>
                  </c:pt>
                  <c:pt idx="4">
                    <c:v>2.4453743335644926</c:v>
                  </c:pt>
                  <c:pt idx="5">
                    <c:v>4.3732995709677018</c:v>
                  </c:pt>
                  <c:pt idx="6">
                    <c:v>0.75119923500510266</c:v>
                  </c:pt>
                  <c:pt idx="7">
                    <c:v>1.1267988525074761</c:v>
                  </c:pt>
                  <c:pt idx="8">
                    <c:v>1.6159605149621539</c:v>
                  </c:pt>
                </c:numCache>
              </c:numRef>
            </c:minus>
          </c:errBars>
          <c:cat>
            <c:numRef>
              <c:f>disolution!$A$45:$A$53</c:f>
              <c:numCache>
                <c:formatCode>General</c:formatCode>
                <c:ptCount val="9"/>
                <c:pt idx="0">
                  <c:v>15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240</c:v>
                </c:pt>
                <c:pt idx="7">
                  <c:v>360</c:v>
                </c:pt>
                <c:pt idx="8">
                  <c:v>480</c:v>
                </c:pt>
              </c:numCache>
            </c:numRef>
          </c:cat>
          <c:val>
            <c:numRef>
              <c:f>disolution!$Y$45:$Y$53</c:f>
              <c:numCache>
                <c:formatCode>0.00</c:formatCode>
                <c:ptCount val="9"/>
                <c:pt idx="0">
                  <c:v>0.34076827757125394</c:v>
                </c:pt>
                <c:pt idx="1">
                  <c:v>1.9826517967781905</c:v>
                </c:pt>
                <c:pt idx="2">
                  <c:v>10.006195786864932</c:v>
                </c:pt>
                <c:pt idx="3">
                  <c:v>15.210656753407704</c:v>
                </c:pt>
                <c:pt idx="4">
                  <c:v>22.242874845105145</c:v>
                </c:pt>
                <c:pt idx="5">
                  <c:v>34.603469640644029</c:v>
                </c:pt>
                <c:pt idx="6">
                  <c:v>41.666666666666103</c:v>
                </c:pt>
                <c:pt idx="7">
                  <c:v>44.14498141263897</c:v>
                </c:pt>
                <c:pt idx="8">
                  <c:v>46.592317224287513</c:v>
                </c:pt>
              </c:numCache>
            </c:numRef>
          </c:val>
        </c:ser>
        <c:marker val="1"/>
        <c:axId val="37829632"/>
        <c:axId val="263971584"/>
      </c:lineChart>
      <c:catAx>
        <c:axId val="37829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 (min)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>
            <a:solidFill>
              <a:schemeClr val="tx1"/>
            </a:solidFill>
            <a:tailEnd type="stealth" w="lg" len="lg"/>
          </a:ln>
        </c:spPr>
        <c:txPr>
          <a:bodyPr/>
          <a:lstStyle/>
          <a:p>
            <a:pPr>
              <a:defRPr lang="fa-IR"/>
            </a:pPr>
            <a:endParaRPr lang="en-US"/>
          </a:p>
        </c:txPr>
        <c:crossAx val="263971584"/>
        <c:crosses val="autoZero"/>
        <c:auto val="1"/>
        <c:lblAlgn val="ctr"/>
        <c:lblOffset val="100"/>
      </c:catAx>
      <c:valAx>
        <c:axId val="2639715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Cumulative Drug Release (%)</a:t>
                </a:r>
              </a:p>
            </c:rich>
          </c:tx>
          <c:layout/>
        </c:title>
        <c:numFmt formatCode="0" sourceLinked="0"/>
        <c:majorTickMark val="none"/>
        <c:tickLblPos val="nextTo"/>
        <c:spPr>
          <a:ln cmpd="sng">
            <a:solidFill>
              <a:schemeClr val="tx1"/>
            </a:solidFill>
            <a:headEnd type="none" w="lg" len="lg"/>
            <a:tailEnd type="stealth" w="lg" len="lg"/>
          </a:ln>
        </c:spPr>
        <c:txPr>
          <a:bodyPr/>
          <a:lstStyle/>
          <a:p>
            <a:pPr>
              <a:defRPr lang="fa-IR"/>
            </a:pPr>
            <a:endParaRPr lang="en-US"/>
          </a:p>
        </c:txPr>
        <c:crossAx val="3782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09601799229171"/>
          <c:y val="0.41305870664472188"/>
          <c:w val="0.25124536894463256"/>
          <c:h val="0.13621780328306421"/>
        </c:manualLayout>
      </c:layout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460155246551764"/>
          <c:y val="4.1817399943651731E-2"/>
          <c:w val="0.86024140599446364"/>
          <c:h val="0.75597579963522032"/>
        </c:manualLayout>
      </c:layout>
      <c:lineChart>
        <c:grouping val="standard"/>
        <c:ser>
          <c:idx val="0"/>
          <c:order val="0"/>
          <c:tx>
            <c:v>Reference</c:v>
          </c:tx>
          <c:marker>
            <c:symbol val="triangle"/>
            <c:size val="7"/>
          </c:marker>
          <c:errBars>
            <c:errDir val="y"/>
            <c:errBarType val="plus"/>
            <c:errValType val="cust"/>
            <c:plus>
              <c:numRef>
                <c:f>disolution!$R$4:$R$14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0.73595424114082963</c:v>
                  </c:pt>
                  <c:pt idx="2">
                    <c:v>0.89900601090756926</c:v>
                  </c:pt>
                  <c:pt idx="3">
                    <c:v>3.2976609548538134</c:v>
                  </c:pt>
                  <c:pt idx="4">
                    <c:v>1.4591564483207211</c:v>
                  </c:pt>
                  <c:pt idx="5">
                    <c:v>5.1936397850349527</c:v>
                  </c:pt>
                  <c:pt idx="6">
                    <c:v>2.5591980103185237</c:v>
                  </c:pt>
                  <c:pt idx="7">
                    <c:v>3.2621613799352192</c:v>
                  </c:pt>
                  <c:pt idx="8">
                    <c:v>1.8022165507480521</c:v>
                  </c:pt>
                  <c:pt idx="9">
                    <c:v>4.2347371939507124</c:v>
                  </c:pt>
                  <c:pt idx="10">
                    <c:v>5.4771324825707124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numRef>
              <c:f>disolution!$U$4:$U$14</c:f>
              <c:numCache>
                <c:formatCode>General</c:formatCode>
                <c:ptCount val="11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120</c:v>
                </c:pt>
                <c:pt idx="8">
                  <c:v>150</c:v>
                </c:pt>
                <c:pt idx="9">
                  <c:v>180</c:v>
                </c:pt>
                <c:pt idx="10">
                  <c:v>240</c:v>
                </c:pt>
              </c:numCache>
            </c:numRef>
          </c:cat>
          <c:val>
            <c:numRef>
              <c:f>disolution!$Q$4:$Q$14</c:f>
              <c:numCache>
                <c:formatCode>0.00</c:formatCode>
                <c:ptCount val="11"/>
                <c:pt idx="0" formatCode="General">
                  <c:v>0</c:v>
                </c:pt>
                <c:pt idx="1">
                  <c:v>1.7461964038727522</c:v>
                </c:pt>
                <c:pt idx="2">
                  <c:v>1.8848547717842321</c:v>
                </c:pt>
                <c:pt idx="3">
                  <c:v>6.4685338865836792</c:v>
                </c:pt>
                <c:pt idx="4">
                  <c:v>8.168049792531118</c:v>
                </c:pt>
                <c:pt idx="5">
                  <c:v>14.476141078838173</c:v>
                </c:pt>
                <c:pt idx="6">
                  <c:v>15.37966804979253</c:v>
                </c:pt>
                <c:pt idx="7">
                  <c:v>18.835753803596127</c:v>
                </c:pt>
                <c:pt idx="8">
                  <c:v>26.373443983402492</c:v>
                </c:pt>
                <c:pt idx="9">
                  <c:v>32.03803596127247</c:v>
                </c:pt>
                <c:pt idx="10">
                  <c:v>32.061894882434295</c:v>
                </c:pt>
              </c:numCache>
            </c:numRef>
          </c:val>
        </c:ser>
        <c:ser>
          <c:idx val="1"/>
          <c:order val="1"/>
          <c:tx>
            <c:v>Test</c:v>
          </c:tx>
          <c:marker>
            <c:spPr>
              <a:noFill/>
            </c:spPr>
          </c:marker>
          <c:errBars>
            <c:errDir val="y"/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disolution!$AL$4:$AL$14</c:f>
                <c:numCache>
                  <c:formatCode>General</c:formatCode>
                  <c:ptCount val="11"/>
                  <c:pt idx="0">
                    <c:v>0</c:v>
                  </c:pt>
                  <c:pt idx="1">
                    <c:v>1.2156566964900954</c:v>
                  </c:pt>
                  <c:pt idx="2">
                    <c:v>1.5549267737184298</c:v>
                  </c:pt>
                  <c:pt idx="3">
                    <c:v>3.5272563650689901</c:v>
                  </c:pt>
                  <c:pt idx="4">
                    <c:v>2.9837650211502789</c:v>
                  </c:pt>
                  <c:pt idx="5">
                    <c:v>1.8942267557981936</c:v>
                  </c:pt>
                  <c:pt idx="6">
                    <c:v>0.84413471506727678</c:v>
                  </c:pt>
                  <c:pt idx="7">
                    <c:v>4.1641389835320357</c:v>
                  </c:pt>
                  <c:pt idx="8">
                    <c:v>0.52727954883273942</c:v>
                  </c:pt>
                  <c:pt idx="9">
                    <c:v>1.4673077923544218</c:v>
                  </c:pt>
                  <c:pt idx="10">
                    <c:v>2.3474615540328694</c:v>
                  </c:pt>
                </c:numCache>
              </c:numRef>
            </c:minus>
          </c:errBars>
          <c:cat>
            <c:numRef>
              <c:f>disolution!$U$4:$U$14</c:f>
              <c:numCache>
                <c:formatCode>General</c:formatCode>
                <c:ptCount val="11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120</c:v>
                </c:pt>
                <c:pt idx="8">
                  <c:v>150</c:v>
                </c:pt>
                <c:pt idx="9">
                  <c:v>180</c:v>
                </c:pt>
                <c:pt idx="10">
                  <c:v>240</c:v>
                </c:pt>
              </c:numCache>
            </c:numRef>
          </c:cat>
          <c:val>
            <c:numRef>
              <c:f>disolution!$AK$4:$AK$14</c:f>
              <c:numCache>
                <c:formatCode>0.00</c:formatCode>
                <c:ptCount val="11"/>
                <c:pt idx="0" formatCode="General">
                  <c:v>0</c:v>
                </c:pt>
                <c:pt idx="1">
                  <c:v>2.0573997233748273</c:v>
                </c:pt>
                <c:pt idx="2">
                  <c:v>1.80463347164592</c:v>
                </c:pt>
                <c:pt idx="3">
                  <c:v>6.1556016597510377</c:v>
                </c:pt>
                <c:pt idx="4">
                  <c:v>7.8679114799446745</c:v>
                </c:pt>
                <c:pt idx="5">
                  <c:v>11.047026279391423</c:v>
                </c:pt>
                <c:pt idx="6">
                  <c:v>11.922544951590691</c:v>
                </c:pt>
                <c:pt idx="7">
                  <c:v>19.597856154910279</c:v>
                </c:pt>
                <c:pt idx="8">
                  <c:v>26.303596127247591</c:v>
                </c:pt>
                <c:pt idx="9">
                  <c:v>28.25</c:v>
                </c:pt>
                <c:pt idx="10">
                  <c:v>31.346473029045644</c:v>
                </c:pt>
              </c:numCache>
            </c:numRef>
          </c:val>
        </c:ser>
        <c:marker val="1"/>
        <c:axId val="35415936"/>
        <c:axId val="35422208"/>
      </c:lineChart>
      <c:catAx>
        <c:axId val="35415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 (min)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>
            <a:solidFill>
              <a:schemeClr val="tx1"/>
            </a:solidFill>
            <a:tailEnd type="stealth" w="lg" len="lg"/>
          </a:ln>
        </c:spPr>
        <c:txPr>
          <a:bodyPr/>
          <a:lstStyle/>
          <a:p>
            <a:pPr>
              <a:defRPr lang="fa-IR"/>
            </a:pPr>
            <a:endParaRPr lang="en-US"/>
          </a:p>
        </c:txPr>
        <c:crossAx val="35422208"/>
        <c:crosses val="autoZero"/>
        <c:auto val="1"/>
        <c:lblAlgn val="ctr"/>
        <c:lblOffset val="100"/>
      </c:catAx>
      <c:valAx>
        <c:axId val="354222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Cumulative Drug Release (%)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cmpd="sng">
            <a:solidFill>
              <a:schemeClr val="tx1"/>
            </a:solidFill>
            <a:headEnd type="none" w="lg" len="lg"/>
            <a:tailEnd type="stealth" w="lg" len="lg"/>
          </a:ln>
        </c:spPr>
        <c:txPr>
          <a:bodyPr/>
          <a:lstStyle/>
          <a:p>
            <a:pPr>
              <a:defRPr lang="fa-IR"/>
            </a:pPr>
            <a:endParaRPr lang="en-US"/>
          </a:p>
        </c:txPr>
        <c:crossAx val="35415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04909618597"/>
          <c:y val="0.42435814167297276"/>
          <c:w val="0.24663655508583979"/>
          <c:h val="0.13621780328306421"/>
        </c:manualLayout>
      </c:layout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0.11388488759359085"/>
          <c:y val="2.9966314939377518E-2"/>
          <c:w val="0.83933350925959571"/>
          <c:h val="0.89930483385933035"/>
        </c:manualLayout>
      </c:layout>
      <c:scatterChart>
        <c:scatterStyle val="smoothMarker"/>
        <c:ser>
          <c:idx val="0"/>
          <c:order val="0"/>
          <c:tx>
            <c:v>observed</c:v>
          </c:tx>
          <c:spPr>
            <a:ln>
              <a:solidFill>
                <a:sysClr val="windowText" lastClr="000000"/>
              </a:solidFill>
            </a:ln>
          </c:spPr>
          <c:marker>
            <c:spPr>
              <a:solidFill>
                <a:schemeClr val="tx1"/>
              </a:solidFill>
            </c:spPr>
          </c:marker>
          <c:xVal>
            <c:numRef>
              <c:f>Sheet1!$A$3:$A$17</c:f>
              <c:numCache>
                <c:formatCode>0.0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Sheet1!$B$3:$B$17</c:f>
              <c:numCache>
                <c:formatCode>0.00</c:formatCode>
                <c:ptCount val="15"/>
                <c:pt idx="0">
                  <c:v>0</c:v>
                </c:pt>
                <c:pt idx="1">
                  <c:v>5.1499999999999995</c:v>
                </c:pt>
                <c:pt idx="2">
                  <c:v>192.08</c:v>
                </c:pt>
                <c:pt idx="3">
                  <c:v>405.38</c:v>
                </c:pt>
                <c:pt idx="4">
                  <c:v>348.58999999999895</c:v>
                </c:pt>
                <c:pt idx="5">
                  <c:v>306.72000000000003</c:v>
                </c:pt>
                <c:pt idx="6">
                  <c:v>275.50999999999897</c:v>
                </c:pt>
                <c:pt idx="7">
                  <c:v>260.78999999999894</c:v>
                </c:pt>
                <c:pt idx="8">
                  <c:v>281.31</c:v>
                </c:pt>
                <c:pt idx="9">
                  <c:v>239.93</c:v>
                </c:pt>
                <c:pt idx="10">
                  <c:v>213.02</c:v>
                </c:pt>
                <c:pt idx="11">
                  <c:v>207.4</c:v>
                </c:pt>
                <c:pt idx="12">
                  <c:v>98.09</c:v>
                </c:pt>
                <c:pt idx="13">
                  <c:v>38.630000000000003</c:v>
                </c:pt>
                <c:pt idx="14">
                  <c:v>16.510000000000005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Sheet1!$A$1</c:f>
              <c:strCache>
                <c:ptCount val="1"/>
                <c:pt idx="0">
                  <c:v>medium(4)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xVal>
            <c:numRef>
              <c:f>Sheet1!$A$3:$A$17</c:f>
              <c:numCache>
                <c:formatCode>0.0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Sheet1!$C$3:$C$17</c:f>
              <c:numCache>
                <c:formatCode>0.00</c:formatCode>
                <c:ptCount val="15"/>
                <c:pt idx="0">
                  <c:v>0</c:v>
                </c:pt>
                <c:pt idx="1">
                  <c:v>346.93334416965803</c:v>
                </c:pt>
                <c:pt idx="2">
                  <c:v>377.54017136527023</c:v>
                </c:pt>
                <c:pt idx="3">
                  <c:v>342.02101475179046</c:v>
                </c:pt>
                <c:pt idx="4">
                  <c:v>315.41666986306097</c:v>
                </c:pt>
                <c:pt idx="5">
                  <c:v>298.66824918938931</c:v>
                </c:pt>
                <c:pt idx="6">
                  <c:v>287.68180691343002</c:v>
                </c:pt>
                <c:pt idx="7">
                  <c:v>271.85480018899926</c:v>
                </c:pt>
                <c:pt idx="8">
                  <c:v>258.335944526042</c:v>
                </c:pt>
                <c:pt idx="9">
                  <c:v>245.66339363350946</c:v>
                </c:pt>
                <c:pt idx="10">
                  <c:v>222.27812639373604</c:v>
                </c:pt>
                <c:pt idx="11">
                  <c:v>201.27163746670399</c:v>
                </c:pt>
                <c:pt idx="12">
                  <c:v>103.998186061658</c:v>
                </c:pt>
                <c:pt idx="13">
                  <c:v>39.244027532050296</c:v>
                </c:pt>
                <c:pt idx="14">
                  <c:v>17.085895408417201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Sheet1!$G$1</c:f>
              <c:strCache>
                <c:ptCount val="1"/>
                <c:pt idx="0">
                  <c:v>medium(3)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</c:spPr>
          </c:marker>
          <c:xVal>
            <c:numRef>
              <c:f>Sheet1!$G$3:$G$17</c:f>
              <c:numCache>
                <c:formatCode>0.0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Sheet1!$I$3:$I$17</c:f>
              <c:numCache>
                <c:formatCode>0.00</c:formatCode>
                <c:ptCount val="15"/>
                <c:pt idx="0">
                  <c:v>0</c:v>
                </c:pt>
                <c:pt idx="1">
                  <c:v>9.5844452803580307</c:v>
                </c:pt>
                <c:pt idx="2">
                  <c:v>32.723872899287812</c:v>
                </c:pt>
                <c:pt idx="3">
                  <c:v>50.240217341515212</c:v>
                </c:pt>
                <c:pt idx="4">
                  <c:v>73.154128496756258</c:v>
                </c:pt>
                <c:pt idx="5">
                  <c:v>91.002653498879894</c:v>
                </c:pt>
                <c:pt idx="6">
                  <c:v>90.169976068368001</c:v>
                </c:pt>
                <c:pt idx="7">
                  <c:v>88.069417520959448</c:v>
                </c:pt>
                <c:pt idx="8">
                  <c:v>89.7073593595738</c:v>
                </c:pt>
                <c:pt idx="9">
                  <c:v>91.675392963985487</c:v>
                </c:pt>
                <c:pt idx="10">
                  <c:v>95.090969970501405</c:v>
                </c:pt>
                <c:pt idx="11">
                  <c:v>96.891713752744778</c:v>
                </c:pt>
                <c:pt idx="12">
                  <c:v>76.522043074591437</c:v>
                </c:pt>
                <c:pt idx="13">
                  <c:v>33.081299419502905</c:v>
                </c:pt>
                <c:pt idx="14">
                  <c:v>13.938707565559399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Sheet1!$M$1</c:f>
              <c:strCache>
                <c:ptCount val="1"/>
                <c:pt idx="0">
                  <c:v>medium(2)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circle"/>
            <c:size val="7"/>
            <c:spPr>
              <a:noFill/>
            </c:spPr>
          </c:marker>
          <c:xVal>
            <c:numRef>
              <c:f>Sheet1!$M$3:$M$17</c:f>
              <c:numCache>
                <c:formatCode>0.0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Sheet1!$O$3:$O$17</c:f>
              <c:numCache>
                <c:formatCode>0.00</c:formatCode>
                <c:ptCount val="15"/>
                <c:pt idx="0">
                  <c:v>0</c:v>
                </c:pt>
                <c:pt idx="1">
                  <c:v>6.1994895834872601</c:v>
                </c:pt>
                <c:pt idx="2">
                  <c:v>40.277815715245197</c:v>
                </c:pt>
                <c:pt idx="3">
                  <c:v>61.272602109575026</c:v>
                </c:pt>
                <c:pt idx="4">
                  <c:v>80.484924660815352</c:v>
                </c:pt>
                <c:pt idx="5">
                  <c:v>97.909610243821803</c:v>
                </c:pt>
                <c:pt idx="6">
                  <c:v>107.950117970364</c:v>
                </c:pt>
                <c:pt idx="7">
                  <c:v>112.71616109915027</c:v>
                </c:pt>
                <c:pt idx="8">
                  <c:v>109.831272260844</c:v>
                </c:pt>
                <c:pt idx="9">
                  <c:v>108.63389053499573</c:v>
                </c:pt>
                <c:pt idx="10">
                  <c:v>105.30787269255438</c:v>
                </c:pt>
                <c:pt idx="11">
                  <c:v>100.99354907300827</c:v>
                </c:pt>
                <c:pt idx="12">
                  <c:v>67.040097232197482</c:v>
                </c:pt>
                <c:pt idx="13">
                  <c:v>28.805081693227088</c:v>
                </c:pt>
                <c:pt idx="14">
                  <c:v>12.488553631547704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Sheet1!$S$1</c:f>
              <c:strCache>
                <c:ptCount val="1"/>
                <c:pt idx="0">
                  <c:v>medium( 1)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7"/>
            <c:spPr>
              <a:solidFill>
                <a:srgbClr val="00B050"/>
              </a:solidFill>
            </c:spPr>
          </c:marker>
          <c:xVal>
            <c:numRef>
              <c:f>Sheet1!$S$3:$S$17</c:f>
              <c:numCache>
                <c:formatCode>0.0</c:formatCode>
                <c:ptCount val="15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24</c:v>
                </c:pt>
                <c:pt idx="13">
                  <c:v>48</c:v>
                </c:pt>
                <c:pt idx="14">
                  <c:v>72</c:v>
                </c:pt>
              </c:numCache>
            </c:numRef>
          </c:xVal>
          <c:yVal>
            <c:numRef>
              <c:f>Sheet1!$U$3:$U$17</c:f>
              <c:numCache>
                <c:formatCode>0.00</c:formatCode>
                <c:ptCount val="15"/>
                <c:pt idx="0">
                  <c:v>0</c:v>
                </c:pt>
                <c:pt idx="1">
                  <c:v>27.479614390489488</c:v>
                </c:pt>
                <c:pt idx="2">
                  <c:v>88.9058049626139</c:v>
                </c:pt>
                <c:pt idx="3">
                  <c:v>115.933535472719</c:v>
                </c:pt>
                <c:pt idx="4">
                  <c:v>133.78679573513233</c:v>
                </c:pt>
                <c:pt idx="5">
                  <c:v>139.28083157566454</c:v>
                </c:pt>
                <c:pt idx="6">
                  <c:v>141.37625478265699</c:v>
                </c:pt>
                <c:pt idx="7">
                  <c:v>147.31818152402499</c:v>
                </c:pt>
                <c:pt idx="8">
                  <c:v>152.40272196618699</c:v>
                </c:pt>
                <c:pt idx="9">
                  <c:v>157.13901706819198</c:v>
                </c:pt>
                <c:pt idx="10">
                  <c:v>163.59099851153357</c:v>
                </c:pt>
                <c:pt idx="11">
                  <c:v>164.475557553969</c:v>
                </c:pt>
                <c:pt idx="12">
                  <c:v>106.05913729706873</c:v>
                </c:pt>
                <c:pt idx="13">
                  <c:v>39.173374894309958</c:v>
                </c:pt>
                <c:pt idx="14">
                  <c:v>16.572140778619886</c:v>
                </c:pt>
              </c:numCache>
            </c:numRef>
          </c:yVal>
          <c:smooth val="1"/>
        </c:ser>
        <c:axId val="264395776"/>
        <c:axId val="267338880"/>
      </c:scatterChart>
      <c:valAx>
        <c:axId val="2643957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Time(hour)</a:t>
                </a:r>
              </a:p>
            </c:rich>
          </c:tx>
          <c:layout/>
        </c:title>
        <c:numFmt formatCode="0.0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7338880"/>
        <c:crosses val="autoZero"/>
        <c:crossBetween val="midCat"/>
      </c:valAx>
      <c:valAx>
        <c:axId val="2673388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Plasma Concentration(ng/ml)</a:t>
                </a:r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43957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2481582939526559"/>
          <c:y val="8.1086847949674523E-2"/>
          <c:w val="0.31365446201779329"/>
          <c:h val="0.24403391883706932"/>
        </c:manualLayout>
      </c:layout>
      <c:txPr>
        <a:bodyPr/>
        <a:lstStyle/>
        <a:p>
          <a:pPr rtl="0"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330802858451828"/>
          <c:y val="5.1400554097404488E-2"/>
          <c:w val="0.81553694086110906"/>
          <c:h val="0.78508588325193529"/>
        </c:manualLayout>
      </c:layout>
      <c:scatterChart>
        <c:scatterStyle val="lineMarker"/>
        <c:ser>
          <c:idx val="0"/>
          <c:order val="0"/>
          <c:tx>
            <c:v>Test</c:v>
          </c:tx>
          <c:spPr>
            <a:ln>
              <a:solidFill>
                <a:srgbClr val="C00000"/>
              </a:solidFill>
            </a:ln>
          </c:spPr>
          <c:marker>
            <c:symbol val="square"/>
            <c:size val="7"/>
            <c:spPr>
              <a:noFill/>
              <a:ln>
                <a:solidFill>
                  <a:srgbClr val="C00000"/>
                </a:solidFill>
              </a:ln>
            </c:spPr>
          </c:marker>
          <c:errBars>
            <c:errDir val="y"/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'test isotretinoin release profi'!$AD$2:$AD$9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6.0160963787043897</c:v>
                  </c:pt>
                  <c:pt idx="2">
                    <c:v>2.9956243810095189</c:v>
                  </c:pt>
                  <c:pt idx="3">
                    <c:v>2.6483481323007627</c:v>
                  </c:pt>
                  <c:pt idx="4">
                    <c:v>2.4703546239465548</c:v>
                  </c:pt>
                  <c:pt idx="5">
                    <c:v>2.6703865750850002</c:v>
                  </c:pt>
                  <c:pt idx="6">
                    <c:v>2.8460176377557547</c:v>
                  </c:pt>
                  <c:pt idx="7">
                    <c:v>3.8539699953914104</c:v>
                  </c:pt>
                </c:numCache>
              </c:numRef>
            </c:minus>
          </c:errBars>
          <c:xVal>
            <c:numRef>
              <c:f>'test isotretinoin release profi'!$A$2:$A$9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60</c:v>
                </c:pt>
              </c:numCache>
            </c:numRef>
          </c:xVal>
          <c:yVal>
            <c:numRef>
              <c:f>'test isotretinoin release profi'!$AC$2:$AC$9</c:f>
              <c:numCache>
                <c:formatCode>General</c:formatCode>
                <c:ptCount val="8"/>
                <c:pt idx="0">
                  <c:v>0</c:v>
                </c:pt>
                <c:pt idx="1">
                  <c:v>5.6481481481481488</c:v>
                </c:pt>
                <c:pt idx="2">
                  <c:v>28.75</c:v>
                </c:pt>
                <c:pt idx="3">
                  <c:v>82.859374999999858</c:v>
                </c:pt>
                <c:pt idx="4">
                  <c:v>91.498705150462257</c:v>
                </c:pt>
                <c:pt idx="5">
                  <c:v>95.634474555121358</c:v>
                </c:pt>
                <c:pt idx="6">
                  <c:v>97.445430931939015</c:v>
                </c:pt>
                <c:pt idx="7">
                  <c:v>97.606956775538109</c:v>
                </c:pt>
              </c:numCache>
            </c:numRef>
          </c:yVal>
        </c:ser>
        <c:ser>
          <c:idx val="1"/>
          <c:order val="1"/>
          <c:tx>
            <c:v>Reference</c:v>
          </c:tx>
          <c:spPr>
            <a:ln>
              <a:solidFill>
                <a:schemeClr val="accent1"/>
              </a:solidFill>
            </a:ln>
          </c:spPr>
          <c:marker>
            <c:symbol val="triangle"/>
            <c:size val="7"/>
            <c:spPr>
              <a:solidFill>
                <a:schemeClr val="accent1"/>
              </a:solidFill>
              <a:ln>
                <a:solidFill>
                  <a:srgbClr val="4F81BD"/>
                </a:solidFill>
              </a:ln>
            </c:spPr>
          </c:marker>
          <c:errBars>
            <c:errDir val="y"/>
            <c:errBarType val="plus"/>
            <c:errValType val="cust"/>
            <c:plus>
              <c:numRef>
                <c:f>'test isotretinoin release profi'!$AD$15:$AD$22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0.94199027543407032</c:v>
                  </c:pt>
                  <c:pt idx="2">
                    <c:v>6.4964773613856019</c:v>
                  </c:pt>
                  <c:pt idx="3">
                    <c:v>3.2503912815463258</c:v>
                  </c:pt>
                  <c:pt idx="4">
                    <c:v>2.5717000616878711</c:v>
                  </c:pt>
                  <c:pt idx="5">
                    <c:v>3.1510604327890377</c:v>
                  </c:pt>
                  <c:pt idx="6">
                    <c:v>4.6618030132185986</c:v>
                  </c:pt>
                  <c:pt idx="7">
                    <c:v>5.2667973729841924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xVal>
            <c:numRef>
              <c:f>'test isotretinoin release profi'!$A$2:$A$9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60</c:v>
                </c:pt>
              </c:numCache>
            </c:numRef>
          </c:xVal>
          <c:yVal>
            <c:numRef>
              <c:f>'test isotretinoin release profi'!$AC$15:$AC$22</c:f>
              <c:numCache>
                <c:formatCode>General</c:formatCode>
                <c:ptCount val="8"/>
                <c:pt idx="0">
                  <c:v>0</c:v>
                </c:pt>
                <c:pt idx="1">
                  <c:v>1.8055555555555562</c:v>
                </c:pt>
                <c:pt idx="2">
                  <c:v>23.379629629629626</c:v>
                </c:pt>
                <c:pt idx="3">
                  <c:v>80.153356481480671</c:v>
                </c:pt>
                <c:pt idx="4">
                  <c:v>91.372287326387777</c:v>
                </c:pt>
                <c:pt idx="5">
                  <c:v>94.845857295283551</c:v>
                </c:pt>
                <c:pt idx="6">
                  <c:v>96.880017660635474</c:v>
                </c:pt>
                <c:pt idx="7">
                  <c:v>98.896185405943427</c:v>
                </c:pt>
              </c:numCache>
            </c:numRef>
          </c:yVal>
        </c:ser>
        <c:axId val="267355264"/>
        <c:axId val="267357184"/>
      </c:scatterChart>
      <c:valAx>
        <c:axId val="267355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fa-IR"/>
                </a:pPr>
                <a:r>
                  <a:rPr lang="en-US"/>
                  <a:t>Time (min)</a:t>
                </a:r>
              </a:p>
            </c:rich>
          </c:tx>
          <c:layout>
            <c:manualLayout>
              <c:xMode val="edge"/>
              <c:yMode val="edge"/>
              <c:x val="0.47087599005876796"/>
              <c:y val="0.9105272600418615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7357184"/>
        <c:crosses val="autoZero"/>
        <c:crossBetween val="midCat"/>
      </c:valAx>
      <c:valAx>
        <c:axId val="26735718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lang="fa-IR"/>
                </a:pPr>
                <a:r>
                  <a:rPr lang="en-US"/>
                  <a:t>Cumulative Drug Release (%)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2673552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315772437091367"/>
          <c:y val="0.41628280839895487"/>
          <c:w val="0.16837758112094392"/>
          <c:h val="0.15259842519685249"/>
        </c:manualLayout>
      </c:layout>
      <c:txPr>
        <a:bodyPr/>
        <a:lstStyle/>
        <a:p>
          <a:pPr>
            <a:defRPr lang="fa-IR"/>
          </a:pPr>
          <a:endParaRPr lang="en-U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7" y="3783479"/>
            <a:ext cx="7764304" cy="26106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2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4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6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2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1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92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74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56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2493" y="366506"/>
            <a:ext cx="2055258" cy="77924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366506"/>
            <a:ext cx="6013530" cy="77924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1" y="7826330"/>
            <a:ext cx="7764304" cy="2418944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2005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4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601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2802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1002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920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740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560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5" y="2131380"/>
            <a:ext cx="4034394" cy="602762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358" y="2131380"/>
            <a:ext cx="4034394" cy="602762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8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9"/>
            <a:ext cx="4035980" cy="11361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005" indent="0">
              <a:buNone/>
              <a:defRPr sz="3000" b="1"/>
            </a:lvl2pPr>
            <a:lvl3pPr marL="1364010" indent="0">
              <a:buNone/>
              <a:defRPr sz="2700" b="1"/>
            </a:lvl3pPr>
            <a:lvl4pPr marL="2046016" indent="0">
              <a:buNone/>
              <a:defRPr sz="2400" b="1"/>
            </a:lvl4pPr>
            <a:lvl5pPr marL="2728021" indent="0">
              <a:buNone/>
              <a:defRPr sz="2400" b="1"/>
            </a:lvl5pPr>
            <a:lvl6pPr marL="3410026" indent="0">
              <a:buNone/>
              <a:defRPr sz="2400" b="1"/>
            </a:lvl6pPr>
            <a:lvl7pPr marL="4092031" indent="0">
              <a:buNone/>
              <a:defRPr sz="2400" b="1"/>
            </a:lvl7pPr>
            <a:lvl8pPr marL="4774037" indent="0">
              <a:buNone/>
              <a:defRPr sz="2400" b="1"/>
            </a:lvl8pPr>
            <a:lvl9pPr marL="5456042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6"/>
            <a:ext cx="4035980" cy="701719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9" y="2726249"/>
            <a:ext cx="4037564" cy="11361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2005" indent="0">
              <a:buNone/>
              <a:defRPr sz="3000" b="1"/>
            </a:lvl2pPr>
            <a:lvl3pPr marL="1364010" indent="0">
              <a:buNone/>
              <a:defRPr sz="2700" b="1"/>
            </a:lvl3pPr>
            <a:lvl4pPr marL="2046016" indent="0">
              <a:buNone/>
              <a:defRPr sz="2400" b="1"/>
            </a:lvl4pPr>
            <a:lvl5pPr marL="2728021" indent="0">
              <a:buNone/>
              <a:defRPr sz="2400" b="1"/>
            </a:lvl5pPr>
            <a:lvl6pPr marL="3410026" indent="0">
              <a:buNone/>
              <a:defRPr sz="2400" b="1"/>
            </a:lvl6pPr>
            <a:lvl7pPr marL="4092031" indent="0">
              <a:buNone/>
              <a:defRPr sz="2400" b="1"/>
            </a:lvl7pPr>
            <a:lvl8pPr marL="4774037" indent="0">
              <a:buNone/>
              <a:defRPr sz="2400" b="1"/>
            </a:lvl8pPr>
            <a:lvl9pPr marL="5456042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9" y="3862416"/>
            <a:ext cx="4037564" cy="7017195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6" y="484916"/>
            <a:ext cx="3005179" cy="206371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7" y="484920"/>
            <a:ext cx="5106425" cy="1039469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6" y="2548634"/>
            <a:ext cx="3005179" cy="8330980"/>
          </a:xfrm>
        </p:spPr>
        <p:txBody>
          <a:bodyPr/>
          <a:lstStyle>
            <a:lvl1pPr marL="0" indent="0">
              <a:buNone/>
              <a:defRPr sz="2100"/>
            </a:lvl1pPr>
            <a:lvl2pPr marL="682005" indent="0">
              <a:buNone/>
              <a:defRPr sz="1800"/>
            </a:lvl2pPr>
            <a:lvl3pPr marL="1364010" indent="0">
              <a:buNone/>
              <a:defRPr sz="1500"/>
            </a:lvl3pPr>
            <a:lvl4pPr marL="2046016" indent="0">
              <a:buNone/>
              <a:defRPr sz="1300"/>
            </a:lvl4pPr>
            <a:lvl5pPr marL="2728021" indent="0">
              <a:buNone/>
              <a:defRPr sz="1300"/>
            </a:lvl5pPr>
            <a:lvl6pPr marL="3410026" indent="0">
              <a:buNone/>
              <a:defRPr sz="1300"/>
            </a:lvl6pPr>
            <a:lvl7pPr marL="4092031" indent="0">
              <a:buNone/>
              <a:defRPr sz="1300"/>
            </a:lvl7pPr>
            <a:lvl8pPr marL="4774037" indent="0">
              <a:buNone/>
              <a:defRPr sz="1300"/>
            </a:lvl8pPr>
            <a:lvl9pPr marL="545604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4800"/>
            </a:lvl1pPr>
            <a:lvl2pPr marL="682005" indent="0">
              <a:buNone/>
              <a:defRPr sz="4200"/>
            </a:lvl2pPr>
            <a:lvl3pPr marL="1364010" indent="0">
              <a:buNone/>
              <a:defRPr sz="3600"/>
            </a:lvl3pPr>
            <a:lvl4pPr marL="2046016" indent="0">
              <a:buNone/>
              <a:defRPr sz="3000"/>
            </a:lvl4pPr>
            <a:lvl5pPr marL="2728021" indent="0">
              <a:buNone/>
              <a:defRPr sz="3000"/>
            </a:lvl5pPr>
            <a:lvl6pPr marL="3410026" indent="0">
              <a:buNone/>
              <a:defRPr sz="3000"/>
            </a:lvl6pPr>
            <a:lvl7pPr marL="4092031" indent="0">
              <a:buNone/>
              <a:defRPr sz="3000"/>
            </a:lvl7pPr>
            <a:lvl8pPr marL="4774037" indent="0">
              <a:buNone/>
              <a:defRPr sz="3000"/>
            </a:lvl8pPr>
            <a:lvl9pPr marL="5456042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6"/>
          </a:xfrm>
        </p:spPr>
        <p:txBody>
          <a:bodyPr/>
          <a:lstStyle>
            <a:lvl1pPr marL="0" indent="0">
              <a:buNone/>
              <a:defRPr sz="2100"/>
            </a:lvl1pPr>
            <a:lvl2pPr marL="682005" indent="0">
              <a:buNone/>
              <a:defRPr sz="1800"/>
            </a:lvl2pPr>
            <a:lvl3pPr marL="1364010" indent="0">
              <a:buNone/>
              <a:defRPr sz="1500"/>
            </a:lvl3pPr>
            <a:lvl4pPr marL="2046016" indent="0">
              <a:buNone/>
              <a:defRPr sz="1300"/>
            </a:lvl4pPr>
            <a:lvl5pPr marL="2728021" indent="0">
              <a:buNone/>
              <a:defRPr sz="1300"/>
            </a:lvl5pPr>
            <a:lvl6pPr marL="3410026" indent="0">
              <a:buNone/>
              <a:defRPr sz="1300"/>
            </a:lvl6pPr>
            <a:lvl7pPr marL="4092031" indent="0">
              <a:buNone/>
              <a:defRPr sz="1300"/>
            </a:lvl7pPr>
            <a:lvl8pPr marL="4774037" indent="0">
              <a:buNone/>
              <a:defRPr sz="1300"/>
            </a:lvl8pPr>
            <a:lvl9pPr marL="545604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8"/>
            <a:ext cx="8221028" cy="2029883"/>
          </a:xfrm>
          <a:prstGeom prst="rect">
            <a:avLst/>
          </a:prstGeom>
        </p:spPr>
        <p:txBody>
          <a:bodyPr vert="horz" lIns="136401" tIns="68201" rIns="136401" bIns="682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40"/>
            <a:ext cx="8221028" cy="8037775"/>
          </a:xfrm>
          <a:prstGeom prst="rect">
            <a:avLst/>
          </a:prstGeom>
        </p:spPr>
        <p:txBody>
          <a:bodyPr vert="horz" lIns="136401" tIns="68201" rIns="136401" bIns="682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6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3FD0-17C2-45F4-B2CD-3FC04FC13AA6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7" y="11288408"/>
            <a:ext cx="2892584" cy="648436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6"/>
          </a:xfrm>
          <a:prstGeom prst="rect">
            <a:avLst/>
          </a:prstGeom>
        </p:spPr>
        <p:txBody>
          <a:bodyPr vert="horz" lIns="136401" tIns="68201" rIns="136401" bIns="682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90C5-C7A7-4589-B874-AC769FD368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401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1504" indent="-511504" algn="l" defTabSz="136401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8259" indent="-426253" algn="l" defTabSz="136401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5013" indent="-341003" algn="l" defTabSz="13640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87018" indent="-341003" algn="l" defTabSz="136401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69024" indent="-341003" algn="l" defTabSz="136401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51029" indent="-341003" algn="l" defTabSz="136401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33034" indent="-341003" algn="l" defTabSz="136401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15039" indent="-341003" algn="l" defTabSz="136401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97045" indent="-341003" algn="l" defTabSz="136401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2005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4010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6016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28021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10026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92031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74037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56042" algn="l" defTabSz="136401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5271" y="374610"/>
            <a:ext cx="82868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sz="1800" dirty="0" smtClean="0">
                <a:cs typeface="B Lotus" pitchFamily="2" charset="-78"/>
              </a:rPr>
              <a:t>استفاده از مدل فیزیولوژیکی و فارماکوکینتیکی جذب برای پیش بینی غلظت پلاسمایی </a:t>
            </a:r>
            <a:r>
              <a:rPr lang="fa-IR" sz="1800" dirty="0" smtClean="0">
                <a:cs typeface="B Lotus" pitchFamily="2" charset="-78"/>
              </a:rPr>
              <a:t>فراورده دارویی ایزوترتینوئین</a:t>
            </a:r>
            <a:endParaRPr lang="en-US" dirty="0">
              <a:cs typeface="B Lotus" pitchFamily="2" charset="-78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781023" y="1086158"/>
          <a:ext cx="3714776" cy="3217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52461" y="4375138"/>
            <a:ext cx="378621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6900" algn="l"/>
              </a:tabLst>
            </a:pP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نمودار میانگین غلظت پلاسمایی-زمان ایزوترتینوئین12 داوطلب بعد از تجویز 80 میلی گرم از فراورده آزمون و مرجع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4852989" y="1017552"/>
          <a:ext cx="3896049" cy="3369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5210179" y="4375138"/>
            <a:ext cx="36433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100" dirty="0" smtClean="0"/>
              <a:t>نمودار میانگین غلظت پلاسمایی-زمان 4-اکسو-ایزوترتینوئین12 داوطلب بعد از تجویز 80 میلی گرم از فراورده آزمون و مرجع</a:t>
            </a:r>
            <a:endParaRPr lang="en-US" sz="1100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638147" y="4875204"/>
          <a:ext cx="4071966" cy="30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7804162"/>
            <a:ext cx="456565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sz="1200" dirty="0"/>
              <a:t>نمودار آزمون انحلال فراورده تست و مرجع در محیط انحلال شماره2</a:t>
            </a:r>
            <a:endParaRPr lang="en-US" sz="1200" dirty="0"/>
          </a:p>
        </p:txBody>
      </p:sp>
      <p:graphicFrame>
        <p:nvGraphicFramePr>
          <p:cNvPr id="16" name="Chart 15"/>
          <p:cNvGraphicFramePr/>
          <p:nvPr/>
        </p:nvGraphicFramePr>
        <p:xfrm>
          <a:off x="5067303" y="8232790"/>
          <a:ext cx="3857652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/>
          <p:cNvSpPr/>
          <p:nvPr/>
        </p:nvSpPr>
        <p:spPr>
          <a:xfrm>
            <a:off x="4352923" y="11590376"/>
            <a:ext cx="456565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sz="1200" dirty="0"/>
              <a:t>نمودار آزمون انحلال فراورده تست و مرجع در محیط انحلال </a:t>
            </a:r>
            <a:r>
              <a:rPr lang="fa-IR" sz="1200" dirty="0" smtClean="0"/>
              <a:t>شماره3</a:t>
            </a:r>
            <a:endParaRPr lang="en-US" sz="1200" dirty="0"/>
          </a:p>
        </p:txBody>
      </p:sp>
      <p:graphicFrame>
        <p:nvGraphicFramePr>
          <p:cNvPr id="18" name="Chart 17"/>
          <p:cNvGraphicFramePr/>
          <p:nvPr/>
        </p:nvGraphicFramePr>
        <p:xfrm>
          <a:off x="995337" y="8161352"/>
          <a:ext cx="4214842" cy="3328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6775" y="11590376"/>
            <a:ext cx="37766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6900" algn="l"/>
              </a:tabLst>
            </a:pP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نمودار غلظت پلاسمایی مشاهده شده و پیش بینی شده دارو آزمون بعد از تجویز 80 میلی گرم فراورده آزمون برای محیط های انحلال مختلف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Chart 19"/>
          <p:cNvGraphicFramePr/>
          <p:nvPr/>
        </p:nvGraphicFramePr>
        <p:xfrm>
          <a:off x="4660876" y="4732328"/>
          <a:ext cx="4473599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20"/>
          <p:cNvSpPr/>
          <p:nvPr/>
        </p:nvSpPr>
        <p:spPr>
          <a:xfrm>
            <a:off x="4995865" y="7732724"/>
            <a:ext cx="39941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200" dirty="0"/>
              <a:t>نمودار مقایسه انحلال دارو از فراورده های آزمون و مرجع در محیط انحلال تعریف شده توسط فارماکوپه </a:t>
            </a:r>
            <a:r>
              <a:rPr lang="en-US" sz="1200" dirty="0"/>
              <a:t>BP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157</Words>
  <Application>Microsoft Office PowerPoint</Application>
  <PresentationFormat>Ledger Paper (11x17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max-pc</dc:creator>
  <cp:lastModifiedBy>max-pc</cp:lastModifiedBy>
  <cp:revision>4</cp:revision>
  <dcterms:created xsi:type="dcterms:W3CDTF">2015-04-03T16:13:13Z</dcterms:created>
  <dcterms:modified xsi:type="dcterms:W3CDTF">2015-04-03T16:52:52Z</dcterms:modified>
</cp:coreProperties>
</file>